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262" r:id="rId3"/>
    <p:sldId id="269" r:id="rId4"/>
    <p:sldId id="268" r:id="rId5"/>
    <p:sldId id="265" r:id="rId6"/>
    <p:sldId id="273" r:id="rId7"/>
    <p:sldId id="274" r:id="rId8"/>
    <p:sldId id="275" r:id="rId9"/>
    <p:sldId id="272" r:id="rId10"/>
    <p:sldId id="270" r:id="rId11"/>
    <p:sldId id="271" r:id="rId12"/>
    <p:sldId id="264" r:id="rId13"/>
    <p:sldId id="267" r:id="rId14"/>
  </p:sldIdLst>
  <p:sldSz cx="9144000" cy="6858000" type="screen4x3"/>
  <p:notesSz cx="10231438" cy="70961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395" autoAdjust="0"/>
  </p:normalViewPr>
  <p:slideViewPr>
    <p:cSldViewPr snapToGrid="0">
      <p:cViewPr varScale="1">
        <p:scale>
          <a:sx n="101" d="100"/>
          <a:sy n="101" d="100"/>
        </p:scale>
        <p:origin x="120" y="12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963" y="0"/>
            <a:ext cx="4433887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EB840-6D95-4B1B-9170-911B7F14CE8F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0875" cy="2393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938" y="3414713"/>
            <a:ext cx="8185150" cy="2794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0525"/>
            <a:ext cx="4433888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963" y="6740525"/>
            <a:ext cx="4433887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083D0-FF16-43E5-93C5-BC7F3A7E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negative log likelihood? We option minimize function in the optimization (minimization is equally to maximize with minus) Minimization is consider as default in optimization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log likelihood better than Square error: we want to heavily penalty the wrong prediction, MSE is equally important.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Log likelihood is about measuring the likelihood of multinomial distribution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Square loss is bad for classification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083D0-FF16-43E5-93C5-BC7F3A7EFA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0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083D0-FF16-43E5-93C5-BC7F3A7EFA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1926" y="2386851"/>
            <a:ext cx="8785225" cy="1079500"/>
            <a:chOff x="68" y="210"/>
            <a:chExt cx="5534" cy="680"/>
          </a:xfrm>
        </p:grpSpPr>
        <p:sp>
          <p:nvSpPr>
            <p:cNvPr id="6" name="AutoShape 20"/>
            <p:cNvSpPr>
              <a:spLocks noChangeArrowheads="1"/>
            </p:cNvSpPr>
            <p:nvPr/>
          </p:nvSpPr>
          <p:spPr bwMode="auto">
            <a:xfrm>
              <a:off x="301" y="565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9900CC"/>
                </a:gs>
              </a:gsLst>
              <a:lin ang="54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 sz="1800"/>
            </a:p>
          </p:txBody>
        </p:sp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>
              <a:off x="215" y="281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0D92C7"/>
                </a:gs>
                <a:gs pos="100000">
                  <a:srgbClr val="2E489F"/>
                </a:gs>
              </a:gsLst>
              <a:lin ang="5400000" scaled="1"/>
            </a:gradFill>
            <a:ln w="9525" algn="ctr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1200" i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68" y="482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33CC33"/>
                </a:gs>
                <a:gs pos="100000">
                  <a:srgbClr val="006600"/>
                </a:gs>
              </a:gsLst>
              <a:lin ang="5400000" scaled="1"/>
            </a:gradFill>
            <a:ln w="9525" algn="ctr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 sz="1800"/>
            </a:p>
          </p:txBody>
        </p:sp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16200000">
              <a:off x="159" y="527"/>
              <a:ext cx="680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vert="eaVert"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10" name="AutoShape 24"/>
            <p:cNvSpPr>
              <a:spLocks noChangeArrowheads="1"/>
            </p:cNvSpPr>
            <p:nvPr/>
          </p:nvSpPr>
          <p:spPr bwMode="auto">
            <a:xfrm>
              <a:off x="283" y="709"/>
              <a:ext cx="5319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41426" y="1686763"/>
            <a:ext cx="7521575" cy="13843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513643" y="3622097"/>
            <a:ext cx="6400800" cy="238957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ko-KR" dirty="0"/>
              <a:t>Click to edit Master subtitle style</a:t>
            </a:r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AutoShape 28"/>
          <p:cNvSpPr>
            <a:spLocks noChangeArrowheads="1"/>
          </p:cNvSpPr>
          <p:nvPr/>
        </p:nvSpPr>
        <p:spPr bwMode="auto">
          <a:xfrm flipV="1">
            <a:off x="881859" y="6399213"/>
            <a:ext cx="8011318" cy="71437"/>
          </a:xfrm>
          <a:prstGeom prst="roundRect">
            <a:avLst>
              <a:gd name="adj" fmla="val 16667"/>
            </a:avLst>
          </a:prstGeom>
          <a:blipFill dpi="0" rotWithShape="0">
            <a:blip r:embed="rId4" cstate="print"/>
            <a:srcRect/>
            <a:stretch>
              <a:fillRect/>
            </a:stretch>
          </a:blipFill>
          <a:ln w="9525" algn="ctr">
            <a:solidFill>
              <a:srgbClr val="B2B2B2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rot="10800000" wrap="none" tIns="54000"/>
          <a:lstStyle/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ko-KR" altLang="ko-KR" sz="1800" b="0">
              <a:solidFill>
                <a:srgbClr val="004400"/>
              </a:solidFill>
              <a:latin typeface="IB_K820Medium" pitchFamily="18" charset="-127"/>
              <a:ea typeface="IB_K820Medium" pitchFamily="18" charset="-127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13952F6-57D9-4045-B1A2-52FD5C5E4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593"/>
            <a:ext cx="931391" cy="7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1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2589" y="188915"/>
            <a:ext cx="2160587" cy="6192837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6" y="188915"/>
            <a:ext cx="6329363" cy="6192837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5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6" y="188915"/>
            <a:ext cx="8642350" cy="672221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074" y="958789"/>
            <a:ext cx="8519103" cy="5422962"/>
          </a:xfrm>
        </p:spPr>
        <p:txBody>
          <a:bodyPr/>
          <a:lstStyle>
            <a:lvl1pPr>
              <a:defRPr sz="22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21729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1717107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9751" y="1003177"/>
            <a:ext cx="4100513" cy="53785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92664" y="1003177"/>
            <a:ext cx="4100512" cy="53785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60425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935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748025"/>
            <a:ext cx="4040188" cy="4378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9935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748025"/>
            <a:ext cx="4041775" cy="4378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61471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12056"/>
            <a:ext cx="3008313" cy="51141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1074199"/>
            <a:ext cx="5486400" cy="3653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0826" y="188914"/>
            <a:ext cx="8642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정봉수심혁재 </a:t>
            </a:r>
            <a:r>
              <a:rPr lang="en-US" altLang="ko-KR" dirty="0" err="1"/>
              <a:t>Jungyoup</a:t>
            </a:r>
            <a:r>
              <a:rPr lang="en-US" altLang="ko-KR" dirty="0"/>
              <a:t> Yang</a:t>
            </a: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740" y="984595"/>
            <a:ext cx="8511435" cy="539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ver.01</a:t>
            </a:r>
          </a:p>
          <a:p>
            <a:pPr lvl="1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2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3"/>
            <a:endParaRPr lang="en-US" altLang="ko-KR" dirty="0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250826" y="902591"/>
            <a:ext cx="864235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 sz="1800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88175" y="6524627"/>
            <a:ext cx="1905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131" name="Rectangle 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1760" y="6489702"/>
            <a:ext cx="432048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 i="1">
                <a:solidFill>
                  <a:srgbClr val="FF0000"/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4132" name="Line 36"/>
          <p:cNvSpPr>
            <a:spLocks noChangeShapeType="1"/>
          </p:cNvSpPr>
          <p:nvPr/>
        </p:nvSpPr>
        <p:spPr bwMode="auto">
          <a:xfrm>
            <a:off x="679269" y="6464300"/>
            <a:ext cx="8201206" cy="0"/>
          </a:xfrm>
          <a:prstGeom prst="line">
            <a:avLst/>
          </a:prstGeom>
          <a:noFill/>
          <a:ln w="28575">
            <a:pattFill prst="pct5">
              <a:fgClr>
                <a:srgbClr val="003366"/>
              </a:fgClr>
              <a:bgClr>
                <a:schemeClr val="tx2"/>
              </a:bgClr>
            </a:patt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800"/>
          </a:p>
        </p:txBody>
      </p:sp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7460A7AC-8B42-4CA0-B89E-D142DA5C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364"/>
            <a:ext cx="679269" cy="57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7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4"/>
        </a:buBlip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smccaffrey.wordpress.com/2013/11/05/why-you-should-use-cross-entropy-error-instead-of-classification-error-or-mean-squared-error-for-neural-network-classifier-training/" TargetMode="External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amesmccaffrey.wordpress.com/2013/11/05/why-you-should-use-cross-entropy-error-instead-of-classification-error-or-mean-squared-error-for-neural-network-classifier-train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9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jpe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supervised-machine-learning-linear-regression-in-python-541a5d8141ce" TargetMode="Externa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DLSG Week 2:</a:t>
            </a:r>
            <a:br>
              <a:rPr lang="en-US" sz="4400" dirty="0"/>
            </a:br>
            <a:r>
              <a:rPr lang="en-US" sz="4400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Thuong Nguyen Canh</a:t>
            </a:r>
          </a:p>
          <a:p>
            <a:endParaRPr lang="en-US" dirty="0"/>
          </a:p>
          <a:p>
            <a:r>
              <a:rPr lang="en-US" dirty="0"/>
              <a:t>July 2019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3643" y="6521648"/>
            <a:ext cx="6399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This material is based on Coursera Deep Learning Specialization and Stanford CS231n Course</a:t>
            </a:r>
          </a:p>
        </p:txBody>
      </p:sp>
    </p:spTree>
    <p:extLst>
      <p:ext uri="{BB962C8B-B14F-4D97-AF65-F5344CB8AC3E}">
        <p14:creationId xmlns:p14="http://schemas.microsoft.com/office/powerpoint/2010/main" val="114328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C33E-2D89-4FCD-83E8-C2EB698B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Cross Entropy? (1)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C47336-9A2A-4AD6-8EBE-187AECE49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377682"/>
              </p:ext>
            </p:extLst>
          </p:nvPr>
        </p:nvGraphicFramePr>
        <p:xfrm>
          <a:off x="2026966" y="1038115"/>
          <a:ext cx="5417338" cy="246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40">
                  <a:extLst>
                    <a:ext uri="{9D8B030D-6E8A-4147-A177-3AD203B41FA5}">
                      <a16:colId xmlns:a16="http://schemas.microsoft.com/office/drawing/2014/main" val="2278395748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1692193474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620404782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367968485"/>
                    </a:ext>
                  </a:extLst>
                </a:gridCol>
                <a:gridCol w="515731">
                  <a:extLst>
                    <a:ext uri="{9D8B030D-6E8A-4147-A177-3AD203B41FA5}">
                      <a16:colId xmlns:a16="http://schemas.microsoft.com/office/drawing/2014/main" val="1546226909"/>
                    </a:ext>
                  </a:extLst>
                </a:gridCol>
                <a:gridCol w="515731">
                  <a:extLst>
                    <a:ext uri="{9D8B030D-6E8A-4147-A177-3AD203B41FA5}">
                      <a16:colId xmlns:a16="http://schemas.microsoft.com/office/drawing/2014/main" val="3142311481"/>
                    </a:ext>
                  </a:extLst>
                </a:gridCol>
                <a:gridCol w="515731">
                  <a:extLst>
                    <a:ext uri="{9D8B030D-6E8A-4147-A177-3AD203B41FA5}">
                      <a16:colId xmlns:a16="http://schemas.microsoft.com/office/drawing/2014/main" val="3839198694"/>
                    </a:ext>
                  </a:extLst>
                </a:gridCol>
                <a:gridCol w="1073983">
                  <a:extLst>
                    <a:ext uri="{9D8B030D-6E8A-4147-A177-3AD203B41FA5}">
                      <a16:colId xmlns:a16="http://schemas.microsoft.com/office/drawing/2014/main" val="3761450181"/>
                    </a:ext>
                  </a:extLst>
                </a:gridCol>
                <a:gridCol w="588747">
                  <a:extLst>
                    <a:ext uri="{9D8B030D-6E8A-4147-A177-3AD203B41FA5}">
                      <a16:colId xmlns:a16="http://schemas.microsoft.com/office/drawing/2014/main" val="4004123111"/>
                    </a:ext>
                  </a:extLst>
                </a:gridCol>
              </a:tblGrid>
              <a:tr h="2267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Computed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Acc?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036766"/>
                  </a:ext>
                </a:extLst>
              </a:tr>
              <a:tr h="2556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Democrat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154303"/>
                  </a:ext>
                </a:extLst>
              </a:tr>
              <a:tr h="2556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Republican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703268"/>
                  </a:ext>
                </a:extLst>
              </a:tr>
              <a:tr h="2556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Other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0383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7839489"/>
                  </a:ext>
                </a:extLst>
              </a:tr>
              <a:tr h="2556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Democrat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003386"/>
                  </a:ext>
                </a:extLst>
              </a:tr>
              <a:tr h="2556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Republican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36224"/>
                  </a:ext>
                </a:extLst>
              </a:tr>
              <a:tr h="2556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Other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91314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5401-DAFD-4541-A542-3CC241676C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B699F-A89C-4BEF-8272-F4F96C723EB5}"/>
              </a:ext>
            </a:extLst>
          </p:cNvPr>
          <p:cNvSpPr/>
          <p:nvPr/>
        </p:nvSpPr>
        <p:spPr>
          <a:xfrm>
            <a:off x="733424" y="6438252"/>
            <a:ext cx="7286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J. D. McCaffrey, Why you should use cross-entropy error instead of classification error or Mean Square Error for your Neural Network Classifier Training, Nov. 2013. </a:t>
            </a:r>
            <a:r>
              <a:rPr lang="en-US" sz="1200" dirty="0">
                <a:hlinkClick r:id="rId3"/>
              </a:rPr>
              <a:t>Online</a:t>
            </a:r>
            <a:r>
              <a:rPr lang="en-US" sz="1200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6EFAF-4C51-4C41-8773-0FB84ADCDE20}"/>
              </a:ext>
            </a:extLst>
          </p:cNvPr>
          <p:cNvSpPr txBox="1"/>
          <p:nvPr/>
        </p:nvSpPr>
        <p:spPr>
          <a:xfrm>
            <a:off x="352425" y="1072048"/>
            <a:ext cx="149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network is better?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13E0BE-F633-4771-8D06-96050F08172F}"/>
                  </a:ext>
                </a:extLst>
              </p:cNvPr>
              <p:cNvSpPr/>
              <p:nvPr/>
            </p:nvSpPr>
            <p:spPr>
              <a:xfrm>
                <a:off x="427276" y="3942941"/>
                <a:ext cx="4144724" cy="570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0.4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0.4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=1.38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13E0BE-F633-4771-8D06-96050F081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6" y="3942941"/>
                <a:ext cx="4144724" cy="570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A40152-65C1-4818-A351-7B632F669DCC}"/>
                  </a:ext>
                </a:extLst>
              </p:cNvPr>
              <p:cNvSpPr/>
              <p:nvPr/>
            </p:nvSpPr>
            <p:spPr>
              <a:xfrm>
                <a:off x="4808164" y="3914876"/>
                <a:ext cx="4144724" cy="570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=0.64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A40152-65C1-4818-A351-7B632F669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164" y="3914876"/>
                <a:ext cx="4144724" cy="570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71B471-D437-4A40-A7C4-52677E56DF0C}"/>
              </a:ext>
            </a:extLst>
          </p:cNvPr>
          <p:cNvSpPr txBox="1"/>
          <p:nvPr/>
        </p:nvSpPr>
        <p:spPr>
          <a:xfrm>
            <a:off x="352425" y="3624090"/>
            <a:ext cx="2722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Average Negative Loglikelihood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1D1BA8-2025-4180-893C-AD6FC0E0D2E2}"/>
                  </a:ext>
                </a:extLst>
              </p:cNvPr>
              <p:cNvSpPr/>
              <p:nvPr/>
            </p:nvSpPr>
            <p:spPr>
              <a:xfrm>
                <a:off x="250826" y="4862301"/>
                <a:ext cx="8702062" cy="600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1−0.4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1−0.4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1−0.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1D1BA8-2025-4180-893C-AD6FC0E0D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6" y="4862301"/>
                <a:ext cx="8702062" cy="600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A5B7F-CFE1-432F-A606-A63F392048D6}"/>
                  </a:ext>
                </a:extLst>
              </p:cNvPr>
              <p:cNvSpPr/>
              <p:nvPr/>
            </p:nvSpPr>
            <p:spPr>
              <a:xfrm>
                <a:off x="250826" y="5341937"/>
                <a:ext cx="8702062" cy="600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1−0.3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1−0.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1−0.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A5B7F-CFE1-432F-A606-A63F39204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6" y="5341937"/>
                <a:ext cx="8702062" cy="600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C89932D-D8BE-43E1-80EF-4B0388128AE3}"/>
              </a:ext>
            </a:extLst>
          </p:cNvPr>
          <p:cNvSpPr txBox="1"/>
          <p:nvPr/>
        </p:nvSpPr>
        <p:spPr>
          <a:xfrm>
            <a:off x="352425" y="45778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Mean Square Error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99615E-7470-4C1F-AE6E-D57E3077D208}"/>
              </a:ext>
            </a:extLst>
          </p:cNvPr>
          <p:cNvSpPr/>
          <p:nvPr/>
        </p:nvSpPr>
        <p:spPr>
          <a:xfrm>
            <a:off x="2214092" y="5895537"/>
            <a:ext cx="432528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We want to penalize the wrong cases stronger. </a:t>
            </a:r>
          </a:p>
        </p:txBody>
      </p:sp>
    </p:spTree>
    <p:extLst>
      <p:ext uri="{BB962C8B-B14F-4D97-AF65-F5344CB8AC3E}">
        <p14:creationId xmlns:p14="http://schemas.microsoft.com/office/powerpoint/2010/main" val="134086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76DA-E85A-4142-8799-30E9EAA3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Cross Entropy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E1A1-BBD6-4E07-9CE5-46A43383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backpropagation is easier with Entropy Coding</a:t>
            </a:r>
          </a:p>
          <a:p>
            <a:endParaRPr lang="en-US" dirty="0"/>
          </a:p>
          <a:p>
            <a:r>
              <a:rPr lang="en-US" dirty="0"/>
              <a:t>Mean square error </a:t>
            </a:r>
          </a:p>
          <a:p>
            <a:pPr lvl="1"/>
            <a:r>
              <a:rPr lang="en-US" dirty="0"/>
              <a:t>Prediction go to 0.0 or 1.0</a:t>
            </a:r>
          </a:p>
          <a:p>
            <a:pPr lvl="2"/>
            <a:r>
              <a:rPr lang="en-US" dirty="0"/>
              <a:t>Lead to small weight adjustment </a:t>
            </a:r>
            <a:r>
              <a:rPr lang="en-US" dirty="0">
                <a:sym typeface="Wingdings" panose="05000000000000000000" pitchFamily="2" charset="2"/>
              </a:rPr>
              <a:t> smaller gradient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Difficult to propagate  gradient vanishing problem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Cross Entropy</a:t>
            </a:r>
          </a:p>
          <a:p>
            <a:pPr lvl="1"/>
            <a:r>
              <a:rPr lang="en-US" dirty="0"/>
              <a:t>Prediction go 0.0 or 1.0, this prediction will be removed </a:t>
            </a:r>
          </a:p>
          <a:p>
            <a:pPr lvl="2"/>
            <a:r>
              <a:rPr lang="en-US" dirty="0"/>
              <a:t>Weight change is not impact these prediction 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E83D-06C0-4835-8843-20B8497001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BC023-CD57-4FC4-8607-D65A33C20613}"/>
              </a:ext>
            </a:extLst>
          </p:cNvPr>
          <p:cNvSpPr/>
          <p:nvPr/>
        </p:nvSpPr>
        <p:spPr>
          <a:xfrm>
            <a:off x="733424" y="6438252"/>
            <a:ext cx="7286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J. D. McCaffrey, Why you should use cross-entropy error instead of classification error or Mean Square Error for your Neural Network Classifier Training, Nov. 2013. </a:t>
            </a:r>
            <a:r>
              <a:rPr lang="en-US" sz="1200" dirty="0">
                <a:hlinkClick r:id="rId2"/>
              </a:rPr>
              <a:t>Online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49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Classifier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a linear hyper plane over 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Learning parameters </a:t>
                </a:r>
              </a:p>
              <a:p>
                <a:pPr lvl="1"/>
                <a:r>
                  <a:rPr lang="en-US" dirty="0"/>
                  <a:t>Loss (error) function: how good the mapping function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052" name="Picture 4" descr="Image result for sigmoid">
            <a:extLst>
              <a:ext uri="{FF2B5EF4-FFF2-40B4-BE49-F238E27FC236}">
                <a16:creationId xmlns:a16="http://schemas.microsoft.com/office/drawing/2014/main" id="{3E9C403A-FA50-4581-901B-0FD18439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35" y="2035113"/>
            <a:ext cx="2941540" cy="20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AFD638-BA55-4EA8-824F-BA4D28009598}"/>
                  </a:ext>
                </a:extLst>
              </p:cNvPr>
              <p:cNvSpPr txBox="1"/>
              <p:nvPr/>
            </p:nvSpPr>
            <p:spPr>
              <a:xfrm>
                <a:off x="6595936" y="4333470"/>
                <a:ext cx="205261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AFD638-BA55-4EA8-824F-BA4D2800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36" y="4333470"/>
                <a:ext cx="2052613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69FB66-96FB-42DE-B42E-2FB0EB1A354F}"/>
                  </a:ext>
                </a:extLst>
              </p:cNvPr>
              <p:cNvSpPr txBox="1"/>
              <p:nvPr/>
            </p:nvSpPr>
            <p:spPr>
              <a:xfrm>
                <a:off x="1372558" y="4438884"/>
                <a:ext cx="45790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69FB66-96FB-42DE-B42E-2FB0EB1A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58" y="4438884"/>
                <a:ext cx="4579074" cy="307777"/>
              </a:xfrm>
              <a:prstGeom prst="rect">
                <a:avLst/>
              </a:prstGeom>
              <a:blipFill>
                <a:blip r:embed="rId5"/>
                <a:stretch>
                  <a:fillRect l="-799" t="-17647" r="-3196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61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4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4074" y="958789"/>
                <a:ext cx="8519103" cy="5422962"/>
              </a:xfrm>
            </p:spPr>
            <p:txBody>
              <a:bodyPr/>
              <a:lstStyle/>
              <a:p>
                <a:r>
                  <a:rPr lang="en-US" dirty="0"/>
                  <a:t>Learn a function to classify a given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into two groups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Notations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4" y="958789"/>
                <a:ext cx="8519103" cy="5422962"/>
              </a:xfrm>
              <a:blipFill>
                <a:blip r:embed="rId2"/>
                <a:stretch>
                  <a:fillRect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8" name="Picture 4" descr="Trong hÃ¬nh áº£nh cÃ³ thá» cÃ³: kÃ­nh máº¯t vÃ  chÃ³">
            <a:extLst>
              <a:ext uri="{FF2B5EF4-FFF2-40B4-BE49-F238E27FC236}">
                <a16:creationId xmlns:a16="http://schemas.microsoft.com/office/drawing/2014/main" id="{0249ADC5-2B2E-42BB-9A0B-A9DB82D48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7" r="14418"/>
          <a:stretch/>
        </p:blipFill>
        <p:spPr bwMode="auto">
          <a:xfrm>
            <a:off x="519371" y="1812468"/>
            <a:ext cx="1502928" cy="131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36C03E-25D8-47D6-8A02-CB3A5D4911C8}"/>
              </a:ext>
            </a:extLst>
          </p:cNvPr>
          <p:cNvSpPr/>
          <p:nvPr/>
        </p:nvSpPr>
        <p:spPr>
          <a:xfrm>
            <a:off x="726946" y="1438649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Is it a dog?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8BB09-9E70-419A-8E6A-135A1F24115D}"/>
              </a:ext>
            </a:extLst>
          </p:cNvPr>
          <p:cNvSpPr txBox="1"/>
          <p:nvPr/>
        </p:nvSpPr>
        <p:spPr>
          <a:xfrm>
            <a:off x="653242" y="3128546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rgbClr val="FF0000"/>
                </a:solidFill>
              </a:rPr>
              <a:t>Dog</a:t>
            </a:r>
            <a:r>
              <a:rPr lang="en-US" sz="1600" dirty="0"/>
              <a:t> / Non Dog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4E8A1E-F4D6-4627-B527-F0B8DB600502}"/>
              </a:ext>
            </a:extLst>
          </p:cNvPr>
          <p:cNvSpPr/>
          <p:nvPr/>
        </p:nvSpPr>
        <p:spPr>
          <a:xfrm>
            <a:off x="2487016" y="143864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Drug 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18FC05-835A-4C0C-85BC-C620D7CDC35D}"/>
              </a:ext>
            </a:extLst>
          </p:cNvPr>
          <p:cNvSpPr/>
          <p:nvPr/>
        </p:nvSpPr>
        <p:spPr>
          <a:xfrm>
            <a:off x="2080105" y="3128546"/>
            <a:ext cx="1831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Effective/Not-Effective</a:t>
            </a:r>
          </a:p>
        </p:txBody>
      </p:sp>
      <p:pic>
        <p:nvPicPr>
          <p:cNvPr id="1032" name="Picture 8" descr="Image result for effective non effective drug">
            <a:extLst>
              <a:ext uri="{FF2B5EF4-FFF2-40B4-BE49-F238E27FC236}">
                <a16:creationId xmlns:a16="http://schemas.microsoft.com/office/drawing/2014/main" id="{93914BE1-918E-490F-86DF-6682AD6AE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r="9856"/>
          <a:stretch/>
        </p:blipFill>
        <p:spPr bwMode="auto">
          <a:xfrm>
            <a:off x="2210634" y="1777203"/>
            <a:ext cx="1523599" cy="135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EC829848-B4F1-4FF4-8326-35ECBAB1B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6"/>
          <a:stretch/>
        </p:blipFill>
        <p:spPr bwMode="auto">
          <a:xfrm>
            <a:off x="4019316" y="1811633"/>
            <a:ext cx="1366680" cy="1281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EE50A3-19E0-4393-A441-3EB45838BA22}"/>
              </a:ext>
            </a:extLst>
          </p:cNvPr>
          <p:cNvSpPr/>
          <p:nvPr/>
        </p:nvSpPr>
        <p:spPr>
          <a:xfrm>
            <a:off x="4052947" y="1446715"/>
            <a:ext cx="1234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Medical 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1D759-02AC-4C97-8E27-6BAADF4D1A4F}"/>
              </a:ext>
            </a:extLst>
          </p:cNvPr>
          <p:cNvSpPr/>
          <p:nvPr/>
        </p:nvSpPr>
        <p:spPr>
          <a:xfrm>
            <a:off x="3934462" y="3099971"/>
            <a:ext cx="1481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Positive/Negative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BBAD0-6211-48AD-BF33-AEB7AC0E63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43"/>
          <a:stretch/>
        </p:blipFill>
        <p:spPr>
          <a:xfrm>
            <a:off x="5526873" y="1775428"/>
            <a:ext cx="1531302" cy="135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729D85-ED82-416E-9907-AEE5BAFFD797}"/>
              </a:ext>
            </a:extLst>
          </p:cNvPr>
          <p:cNvSpPr txBox="1"/>
          <p:nvPr/>
        </p:nvSpPr>
        <p:spPr>
          <a:xfrm>
            <a:off x="5591124" y="1406096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you pass?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BF0FE-887E-4D9C-BCA6-04AD3ED221F7}"/>
              </a:ext>
            </a:extLst>
          </p:cNvPr>
          <p:cNvSpPr/>
          <p:nvPr/>
        </p:nvSpPr>
        <p:spPr>
          <a:xfrm>
            <a:off x="5735506" y="3101155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Pass/ Fail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F6571-D578-4934-82FC-590D3F5C52C0}"/>
              </a:ext>
            </a:extLst>
          </p:cNvPr>
          <p:cNvSpPr txBox="1"/>
          <p:nvPr/>
        </p:nvSpPr>
        <p:spPr>
          <a:xfrm>
            <a:off x="7325512" y="143000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Making</a:t>
            </a:r>
          </a:p>
        </p:txBody>
      </p:sp>
      <p:pic>
        <p:nvPicPr>
          <p:cNvPr id="1040" name="Picture 16" descr="Image result for Deep learning">
            <a:extLst>
              <a:ext uri="{FF2B5EF4-FFF2-40B4-BE49-F238E27FC236}">
                <a16:creationId xmlns:a16="http://schemas.microsoft.com/office/drawing/2014/main" id="{D6A152DC-0E75-44AE-9573-6E168B87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42" y="1792583"/>
            <a:ext cx="1639033" cy="135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B5CC42-6C0C-4A23-9F76-391E099AA542}"/>
              </a:ext>
            </a:extLst>
          </p:cNvPr>
          <p:cNvSpPr/>
          <p:nvPr/>
        </p:nvSpPr>
        <p:spPr>
          <a:xfrm>
            <a:off x="7055765" y="1788974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Should you study DL?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6CEE8-DE7C-4DAB-B730-B2C66E41C65F}"/>
              </a:ext>
            </a:extLst>
          </p:cNvPr>
          <p:cNvSpPr/>
          <p:nvPr/>
        </p:nvSpPr>
        <p:spPr>
          <a:xfrm>
            <a:off x="7734422" y="3082105"/>
            <a:ext cx="767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Yes/ No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F9E110-D6C4-4E48-B410-CF54D491FF2B}"/>
              </a:ext>
            </a:extLst>
          </p:cNvPr>
          <p:cNvGrpSpPr/>
          <p:nvPr/>
        </p:nvGrpSpPr>
        <p:grpSpPr>
          <a:xfrm>
            <a:off x="541849" y="4128421"/>
            <a:ext cx="3631078" cy="2001111"/>
            <a:chOff x="427549" y="3909346"/>
            <a:chExt cx="3631078" cy="2001111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D8F75A9-5E06-4CD9-82EC-3846ABDF5C9E}"/>
                </a:ext>
              </a:extLst>
            </p:cNvPr>
            <p:cNvSpPr/>
            <p:nvPr/>
          </p:nvSpPr>
          <p:spPr bwMode="auto">
            <a:xfrm>
              <a:off x="427549" y="3909346"/>
              <a:ext cx="3631078" cy="2001111"/>
            </a:xfrm>
            <a:prstGeom prst="roundRect">
              <a:avLst>
                <a:gd name="adj" fmla="val 1001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107DF6-ADDB-4965-BEAA-15263CCD0A59}"/>
                    </a:ext>
                  </a:extLst>
                </p:cNvPr>
                <p:cNvSpPr txBox="1"/>
                <p:nvPr/>
              </p:nvSpPr>
              <p:spPr>
                <a:xfrm>
                  <a:off x="672527" y="3978738"/>
                  <a:ext cx="676724" cy="15452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107DF6-ADDB-4965-BEAA-15263CCD0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527" y="3978738"/>
                  <a:ext cx="676724" cy="154529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3EEBBC1-D43A-4A56-A5B2-7ADA4D1FC5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17800" y="4751385"/>
              <a:ext cx="365755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5354F41-9526-4EF8-AE19-4B976ABB7C3E}"/>
                </a:ext>
              </a:extLst>
            </p:cNvPr>
            <p:cNvSpPr/>
            <p:nvPr/>
          </p:nvSpPr>
          <p:spPr bwMode="auto">
            <a:xfrm>
              <a:off x="1852104" y="4317950"/>
              <a:ext cx="1362075" cy="89535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5B248AC-65AE-4085-8B98-79E6C48680F3}"/>
                    </a:ext>
                  </a:extLst>
                </p:cNvPr>
                <p:cNvSpPr txBox="1"/>
                <p:nvPr/>
              </p:nvSpPr>
              <p:spPr>
                <a:xfrm>
                  <a:off x="2082166" y="4437465"/>
                  <a:ext cx="9605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5B248AC-65AE-4085-8B98-79E6C4868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166" y="4437465"/>
                  <a:ext cx="960584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5425C4D-1DD2-4DC2-9310-2F543C8DDA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37075" y="4746046"/>
              <a:ext cx="365755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F01FCB7-FA7A-463F-9BE2-4F8A70D0FCCF}"/>
                    </a:ext>
                  </a:extLst>
                </p:cNvPr>
                <p:cNvSpPr/>
                <p:nvPr/>
              </p:nvSpPr>
              <p:spPr>
                <a:xfrm>
                  <a:off x="3539713" y="4533645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F01FCB7-FA7A-463F-9BE2-4F8A70D0FC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9713" y="4533645"/>
                  <a:ext cx="37138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98ED3D9-4E00-476E-AB05-13CF85BF2576}"/>
                    </a:ext>
                  </a:extLst>
                </p:cNvPr>
                <p:cNvSpPr/>
                <p:nvPr/>
              </p:nvSpPr>
              <p:spPr>
                <a:xfrm>
                  <a:off x="603010" y="5508104"/>
                  <a:ext cx="11179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98ED3D9-4E00-476E-AB05-13CF85BF25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10" y="5508104"/>
                  <a:ext cx="111793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7E8EC41-88B5-412C-B42E-7AA49925FD8D}"/>
                    </a:ext>
                  </a:extLst>
                </p:cNvPr>
                <p:cNvSpPr/>
                <p:nvPr/>
              </p:nvSpPr>
              <p:spPr>
                <a:xfrm>
                  <a:off x="2870647" y="5460027"/>
                  <a:ext cx="11664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∈{0, 1}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7E8EC41-88B5-412C-B42E-7AA49925F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647" y="5460027"/>
                  <a:ext cx="116647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8ADAF0-B256-46B6-A7C3-73CC025C0E75}"/>
              </a:ext>
            </a:extLst>
          </p:cNvPr>
          <p:cNvGrpSpPr/>
          <p:nvPr/>
        </p:nvGrpSpPr>
        <p:grpSpPr>
          <a:xfrm>
            <a:off x="4368061" y="4011826"/>
            <a:ext cx="4578983" cy="2351445"/>
            <a:chOff x="4368061" y="3849901"/>
            <a:chExt cx="4578983" cy="235144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2E2C99-17B9-48FC-9F7C-786A4EF20706}"/>
                </a:ext>
              </a:extLst>
            </p:cNvPr>
            <p:cNvGrpSpPr/>
            <p:nvPr/>
          </p:nvGrpSpPr>
          <p:grpSpPr>
            <a:xfrm>
              <a:off x="4368061" y="3849901"/>
              <a:ext cx="4578983" cy="2120000"/>
              <a:chOff x="4333801" y="3862034"/>
              <a:chExt cx="4578983" cy="2120000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3BE764F-840B-4185-A1D3-4AFF02C9A346}"/>
                  </a:ext>
                </a:extLst>
              </p:cNvPr>
              <p:cNvSpPr txBox="1"/>
              <p:nvPr/>
            </p:nvSpPr>
            <p:spPr>
              <a:xfrm>
                <a:off x="4353199" y="3862034"/>
                <a:ext cx="1484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Training pairs  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32EF695-D822-4CD0-93EA-C789A467DF0E}"/>
                      </a:ext>
                    </a:extLst>
                  </p:cNvPr>
                  <p:cNvSpPr txBox="1"/>
                  <p:nvPr/>
                </p:nvSpPr>
                <p:spPr>
                  <a:xfrm>
                    <a:off x="5665349" y="3908230"/>
                    <a:ext cx="2927917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32EF695-D822-4CD0-93EA-C789A467D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5349" y="3908230"/>
                    <a:ext cx="2927917" cy="3126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3922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039766-DBC1-4B38-9FC9-E2D661CB768A}"/>
                  </a:ext>
                </a:extLst>
              </p:cNvPr>
              <p:cNvSpPr txBox="1"/>
              <p:nvPr/>
            </p:nvSpPr>
            <p:spPr>
              <a:xfrm>
                <a:off x="4384437" y="4369895"/>
                <a:ext cx="1342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matrix form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A8CAC6B-0036-4614-9FDB-C7020A9985AA}"/>
                  </a:ext>
                </a:extLst>
              </p:cNvPr>
              <p:cNvGrpSpPr/>
              <p:nvPr/>
            </p:nvGrpSpPr>
            <p:grpSpPr>
              <a:xfrm>
                <a:off x="4333801" y="4773177"/>
                <a:ext cx="2496709" cy="1208857"/>
                <a:chOff x="4883904" y="2500077"/>
                <a:chExt cx="2496709" cy="12088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5B35C1C-C280-4BC3-8A42-140C2FD09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83904" y="2500077"/>
                      <a:ext cx="2496709" cy="120885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             </m:t>
                                    </m:r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65B35C1C-C280-4BC3-8A42-140C2FD092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3904" y="2500077"/>
                      <a:ext cx="2496709" cy="120885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B616E260-847E-49B9-88FF-5545D9D60D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1269" y="2873203"/>
                      <a:ext cx="622030" cy="3808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B616E260-847E-49B9-88FF-5545D9D60D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1269" y="2873203"/>
                      <a:ext cx="622030" cy="3808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7C9D4DD0-7A65-4590-B5DD-80478E03A3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9885" y="2885188"/>
                      <a:ext cx="622030" cy="3808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7C9D4DD0-7A65-4590-B5DD-80478E03A3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99885" y="2885188"/>
                      <a:ext cx="622030" cy="3808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51A0F09D-874B-48A7-BC99-008457CD6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2722" y="2874573"/>
                      <a:ext cx="684226" cy="3808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51A0F09D-874B-48A7-BC99-008457CD6E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2722" y="2874573"/>
                      <a:ext cx="684226" cy="3808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C84FFD3-B757-4459-ABB2-38E1DBF2FC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659" y="2922056"/>
                      <a:ext cx="434734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C84FFD3-B757-4459-ABB2-38E1DBF2FCD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64659" y="2922056"/>
                      <a:ext cx="434734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14CC413-0B1B-47B6-A7B3-91BBEEF87A0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591552" y="2629242"/>
                  <a:ext cx="0" cy="36195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0A1CA20-4C9A-420F-A923-2F21757BE0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985252" y="2629242"/>
                  <a:ext cx="0" cy="36195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95BBC0CE-6F60-41DC-B0E3-DA113D319FF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864727" y="2629242"/>
                  <a:ext cx="0" cy="36195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DC26EAF-D2E7-4E85-919E-C910014CD6C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591552" y="3210848"/>
                  <a:ext cx="0" cy="36195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51DA2E2-0999-4831-806F-9A51B7F8057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980865" y="3210848"/>
                  <a:ext cx="0" cy="36195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E70F364D-1171-4CFA-9CCD-4939C6AF12E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864727" y="3210848"/>
                  <a:ext cx="0" cy="36195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9445155-F602-4A7C-B6B5-368D87779A10}"/>
                      </a:ext>
                    </a:extLst>
                  </p:cNvPr>
                  <p:cNvSpPr/>
                  <p:nvPr/>
                </p:nvSpPr>
                <p:spPr>
                  <a:xfrm>
                    <a:off x="6845744" y="5119050"/>
                    <a:ext cx="2067040" cy="4049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9445155-F602-4A7C-B6B5-368D87779A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5744" y="5119050"/>
                    <a:ext cx="2067040" cy="40498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29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297326-B0D9-4E16-921A-2320436CE002}"/>
                </a:ext>
              </a:extLst>
            </p:cNvPr>
            <p:cNvSpPr txBox="1"/>
            <p:nvPr/>
          </p:nvSpPr>
          <p:spPr>
            <a:xfrm>
              <a:off x="4423899" y="583201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13AEEE-DF1F-48E0-AE8D-7C80B956778C}"/>
                </a:ext>
              </a:extLst>
            </p:cNvPr>
            <p:cNvSpPr txBox="1"/>
            <p:nvPr/>
          </p:nvSpPr>
          <p:spPr>
            <a:xfrm>
              <a:off x="6950622" y="580078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2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4074" y="958789"/>
                <a:ext cx="8519103" cy="5422962"/>
              </a:xfrm>
            </p:spPr>
            <p:txBody>
              <a:bodyPr/>
              <a:lstStyle/>
              <a:p>
                <a:r>
                  <a:rPr lang="en-US" dirty="0"/>
                  <a:t>Learn a function to classify a given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into two groups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4" y="958789"/>
                <a:ext cx="8519103" cy="5422962"/>
              </a:xfrm>
              <a:blipFill>
                <a:blip r:embed="rId2"/>
                <a:stretch>
                  <a:fillRect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Non</a:t>
            </a:r>
            <a:r>
              <a:rPr lang="en-US" dirty="0"/>
              <a:t>) Linear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1" name="Picture 4" descr="Trong hÃ¬nh áº£nh cÃ³ thá» cÃ³: kÃ­nh máº¯t vÃ  chÃ³">
            <a:extLst>
              <a:ext uri="{FF2B5EF4-FFF2-40B4-BE49-F238E27FC236}">
                <a16:creationId xmlns:a16="http://schemas.microsoft.com/office/drawing/2014/main" id="{EE68139B-6490-4010-B36B-DE25204DC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7" r="14418"/>
          <a:stretch/>
        </p:blipFill>
        <p:spPr bwMode="auto">
          <a:xfrm>
            <a:off x="795596" y="1736268"/>
            <a:ext cx="1502928" cy="131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ABB4C-2BFB-4468-A002-18E23112D7D5}"/>
              </a:ext>
            </a:extLst>
          </p:cNvPr>
          <p:cNvSpPr txBox="1"/>
          <p:nvPr/>
        </p:nvSpPr>
        <p:spPr>
          <a:xfrm>
            <a:off x="2298524" y="270399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[32x32x3]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F521B3-B617-4D27-8DF6-D040D48B59E3}"/>
              </a:ext>
            </a:extLst>
          </p:cNvPr>
          <p:cNvCxnSpPr>
            <a:cxnSpLocks/>
          </p:cNvCxnSpPr>
          <p:nvPr/>
        </p:nvCxnSpPr>
        <p:spPr bwMode="auto">
          <a:xfrm>
            <a:off x="2456025" y="2326696"/>
            <a:ext cx="394477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C6E41A-5182-4EC3-B5B3-FC98DDCDC872}"/>
                  </a:ext>
                </a:extLst>
              </p:cNvPr>
              <p:cNvSpPr txBox="1"/>
              <p:nvPr/>
            </p:nvSpPr>
            <p:spPr>
              <a:xfrm>
                <a:off x="2720046" y="1736268"/>
                <a:ext cx="38965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C6E41A-5182-4EC3-B5B3-FC98DDCD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46" y="1736268"/>
                <a:ext cx="389658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2C00B7-07A9-4D27-9957-813765DEC327}"/>
              </a:ext>
            </a:extLst>
          </p:cNvPr>
          <p:cNvSpPr txBox="1"/>
          <p:nvPr/>
        </p:nvSpPr>
        <p:spPr>
          <a:xfrm>
            <a:off x="6650142" y="2003530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binary number </a:t>
            </a:r>
          </a:p>
          <a:p>
            <a:pPr algn="ctr"/>
            <a:r>
              <a:rPr lang="en-US" dirty="0"/>
              <a:t>Indicate yes or no</a:t>
            </a:r>
          </a:p>
        </p:txBody>
      </p:sp>
      <p:pic>
        <p:nvPicPr>
          <p:cNvPr id="114" name="Picture 4" descr="Trong hÃ¬nh áº£nh cÃ³ thá» cÃ³: kÃ­nh máº¯t vÃ  chÃ³">
            <a:extLst>
              <a:ext uri="{FF2B5EF4-FFF2-40B4-BE49-F238E27FC236}">
                <a16:creationId xmlns:a16="http://schemas.microsoft.com/office/drawing/2014/main" id="{68018332-5DDD-4998-860B-2D7722D9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7" r="14418"/>
          <a:stretch/>
        </p:blipFill>
        <p:spPr bwMode="auto">
          <a:xfrm>
            <a:off x="795596" y="4059009"/>
            <a:ext cx="1502928" cy="131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755BDE0-A51D-419B-8A78-1774142AD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79758"/>
              </p:ext>
            </p:extLst>
          </p:nvPr>
        </p:nvGraphicFramePr>
        <p:xfrm>
          <a:off x="5368226" y="4086097"/>
          <a:ext cx="528675" cy="1990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675">
                  <a:extLst>
                    <a:ext uri="{9D8B030D-6E8A-4147-A177-3AD203B41FA5}">
                      <a16:colId xmlns:a16="http://schemas.microsoft.com/office/drawing/2014/main" val="131049669"/>
                    </a:ext>
                  </a:extLst>
                </a:gridCol>
              </a:tblGrid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595251"/>
                  </a:ext>
                </a:extLst>
              </a:tr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20636"/>
                  </a:ext>
                </a:extLst>
              </a:tr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924919"/>
                  </a:ext>
                </a:extLst>
              </a:tr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605709"/>
                  </a:ext>
                </a:extLst>
              </a:tr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22445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A3176F9-188D-40F3-A690-FDBBCD035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7598"/>
              </p:ext>
            </p:extLst>
          </p:nvPr>
        </p:nvGraphicFramePr>
        <p:xfrm>
          <a:off x="2500971" y="4071905"/>
          <a:ext cx="270920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41">
                  <a:extLst>
                    <a:ext uri="{9D8B030D-6E8A-4147-A177-3AD203B41FA5}">
                      <a16:colId xmlns:a16="http://schemas.microsoft.com/office/drawing/2014/main" val="249515601"/>
                    </a:ext>
                  </a:extLst>
                </a:gridCol>
                <a:gridCol w="541841">
                  <a:extLst>
                    <a:ext uri="{9D8B030D-6E8A-4147-A177-3AD203B41FA5}">
                      <a16:colId xmlns:a16="http://schemas.microsoft.com/office/drawing/2014/main" val="359961090"/>
                    </a:ext>
                  </a:extLst>
                </a:gridCol>
                <a:gridCol w="541841">
                  <a:extLst>
                    <a:ext uri="{9D8B030D-6E8A-4147-A177-3AD203B41FA5}">
                      <a16:colId xmlns:a16="http://schemas.microsoft.com/office/drawing/2014/main" val="3019503130"/>
                    </a:ext>
                  </a:extLst>
                </a:gridCol>
                <a:gridCol w="541841">
                  <a:extLst>
                    <a:ext uri="{9D8B030D-6E8A-4147-A177-3AD203B41FA5}">
                      <a16:colId xmlns:a16="http://schemas.microsoft.com/office/drawing/2014/main" val="983219327"/>
                    </a:ext>
                  </a:extLst>
                </a:gridCol>
                <a:gridCol w="541841">
                  <a:extLst>
                    <a:ext uri="{9D8B030D-6E8A-4147-A177-3AD203B41FA5}">
                      <a16:colId xmlns:a16="http://schemas.microsoft.com/office/drawing/2014/main" val="4216333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311710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F7746E9E-4954-4BB3-8765-189039A5E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02932"/>
              </p:ext>
            </p:extLst>
          </p:nvPr>
        </p:nvGraphicFramePr>
        <p:xfrm>
          <a:off x="6385805" y="4086097"/>
          <a:ext cx="528675" cy="398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675">
                  <a:extLst>
                    <a:ext uri="{9D8B030D-6E8A-4147-A177-3AD203B41FA5}">
                      <a16:colId xmlns:a16="http://schemas.microsoft.com/office/drawing/2014/main" val="131049669"/>
                    </a:ext>
                  </a:extLst>
                </a:gridCol>
              </a:tblGrid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5952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5C97B87-1A72-46F4-A1D5-709BEA4CB54F}"/>
                  </a:ext>
                </a:extLst>
              </p:cNvPr>
              <p:cNvSpPr/>
              <p:nvPr/>
            </p:nvSpPr>
            <p:spPr>
              <a:xfrm>
                <a:off x="3604542" y="4608512"/>
                <a:ext cx="502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5C97B87-1A72-46F4-A1D5-709BEA4CB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542" y="4608512"/>
                <a:ext cx="5020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ED7C826-653F-47BF-9A05-AEF16D017D51}"/>
                  </a:ext>
                </a:extLst>
              </p:cNvPr>
              <p:cNvSpPr/>
              <p:nvPr/>
            </p:nvSpPr>
            <p:spPr>
              <a:xfrm>
                <a:off x="4714877" y="5697610"/>
                <a:ext cx="715196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ED7C826-653F-47BF-9A05-AEF16D017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7" y="5697610"/>
                <a:ext cx="715196" cy="476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EDCF7A9-D636-4FFA-9EF6-A26873C6C75F}"/>
                  </a:ext>
                </a:extLst>
              </p:cNvPr>
              <p:cNvSpPr/>
              <p:nvPr/>
            </p:nvSpPr>
            <p:spPr>
              <a:xfrm>
                <a:off x="6414379" y="4469437"/>
                <a:ext cx="4427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EDCF7A9-D636-4FFA-9EF6-A26873C6C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79" y="4469437"/>
                <a:ext cx="44274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C7D457-9C8A-4D9E-B1C2-744FDE68AA26}"/>
                  </a:ext>
                </a:extLst>
              </p:cNvPr>
              <p:cNvSpPr txBox="1"/>
              <p:nvPr/>
            </p:nvSpPr>
            <p:spPr>
              <a:xfrm>
                <a:off x="5907595" y="3992586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C7D457-9C8A-4D9E-B1C2-744FDE68A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95" y="3992586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AB59E8-EE38-4E45-9BDB-86ABDCEE7BEE}"/>
              </a:ext>
            </a:extLst>
          </p:cNvPr>
          <p:cNvCxnSpPr>
            <a:cxnSpLocks/>
          </p:cNvCxnSpPr>
          <p:nvPr/>
        </p:nvCxnSpPr>
        <p:spPr bwMode="auto">
          <a:xfrm>
            <a:off x="7062079" y="4260552"/>
            <a:ext cx="50077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9266D2A-A578-4F17-AC47-A577C6666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368699"/>
              </p:ext>
            </p:extLst>
          </p:nvPr>
        </p:nvGraphicFramePr>
        <p:xfrm>
          <a:off x="7626690" y="4071267"/>
          <a:ext cx="721714" cy="398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714">
                  <a:extLst>
                    <a:ext uri="{9D8B030D-6E8A-4147-A177-3AD203B41FA5}">
                      <a16:colId xmlns:a16="http://schemas.microsoft.com/office/drawing/2014/main" val="131049669"/>
                    </a:ext>
                  </a:extLst>
                </a:gridCol>
              </a:tblGrid>
              <a:tr h="39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59525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F222626-A60C-4986-A45A-DCE74F37B2BC}"/>
              </a:ext>
            </a:extLst>
          </p:cNvPr>
          <p:cNvSpPr txBox="1"/>
          <p:nvPr/>
        </p:nvSpPr>
        <p:spPr>
          <a:xfrm>
            <a:off x="7731290" y="4515806"/>
            <a:ext cx="51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69051-5C9D-41B1-8666-7F8F7F1549E7}"/>
              </a:ext>
            </a:extLst>
          </p:cNvPr>
          <p:cNvSpPr txBox="1"/>
          <p:nvPr/>
        </p:nvSpPr>
        <p:spPr>
          <a:xfrm>
            <a:off x="1347976" y="569100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pixels, 2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599A3E-124A-4F17-929C-632F6F001F21}"/>
                  </a:ext>
                </a:extLst>
              </p:cNvPr>
              <p:cNvSpPr/>
              <p:nvPr/>
            </p:nvSpPr>
            <p:spPr>
              <a:xfrm>
                <a:off x="3653613" y="2644969"/>
                <a:ext cx="2822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599A3E-124A-4F17-929C-632F6F001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613" y="2644969"/>
                <a:ext cx="2822183" cy="369332"/>
              </a:xfrm>
              <a:prstGeom prst="rect">
                <a:avLst/>
              </a:prstGeom>
              <a:blipFill>
                <a:blip r:embed="rId9"/>
                <a:stretch>
                  <a:fillRect l="-1728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1E04503-6F54-45A4-BE90-5B74A9AA6647}"/>
                  </a:ext>
                </a:extLst>
              </p:cNvPr>
              <p:cNvSpPr/>
              <p:nvPr/>
            </p:nvSpPr>
            <p:spPr>
              <a:xfrm>
                <a:off x="3656068" y="2945533"/>
                <a:ext cx="2434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Non Linear Activation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1E04503-6F54-45A4-BE90-5B74A9AA6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068" y="2945533"/>
                <a:ext cx="2434513" cy="369332"/>
              </a:xfrm>
              <a:prstGeom prst="rect">
                <a:avLst/>
              </a:prstGeom>
              <a:blipFill>
                <a:blip r:embed="rId10"/>
                <a:stretch>
                  <a:fillRect l="-225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77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non-linear regression with sigmoid activation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|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(Learnable) Parameters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Activation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(often be sigmoid function) </a:t>
                </a:r>
              </a:p>
              <a:p>
                <a:pPr lvl="1"/>
                <a:endParaRPr lang="en-US" sz="1400" dirty="0"/>
              </a:p>
              <a:p>
                <a:r>
                  <a:rPr lang="en-US" dirty="0"/>
                  <a:t>Cost function: </a:t>
                </a:r>
              </a:p>
              <a:p>
                <a:pPr lvl="1"/>
                <a:r>
                  <a:rPr lang="en-US" dirty="0"/>
                  <a:t>How good is your prediction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8B4D6E-824B-42A2-834B-AD78ABF8FCD3}"/>
                  </a:ext>
                </a:extLst>
              </p:cNvPr>
              <p:cNvSpPr/>
              <p:nvPr/>
            </p:nvSpPr>
            <p:spPr>
              <a:xfrm>
                <a:off x="2007300" y="1882199"/>
                <a:ext cx="2770182" cy="5232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8B4D6E-824B-42A2-834B-AD78ABF8F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300" y="1882199"/>
                <a:ext cx="27701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Image result for sigmoid">
            <a:extLst>
              <a:ext uri="{FF2B5EF4-FFF2-40B4-BE49-F238E27FC236}">
                <a16:creationId xmlns:a16="http://schemas.microsoft.com/office/drawing/2014/main" id="{0A0481B6-E81B-4EFA-A27B-43A43EFA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654" y="1004012"/>
            <a:ext cx="3278657" cy="23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F20805-A7EE-4F3A-8AF2-8241E3067CD2}"/>
                  </a:ext>
                </a:extLst>
              </p:cNvPr>
              <p:cNvSpPr txBox="1"/>
              <p:nvPr/>
            </p:nvSpPr>
            <p:spPr>
              <a:xfrm>
                <a:off x="6717313" y="4520759"/>
                <a:ext cx="205261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F20805-A7EE-4F3A-8AF2-8241E3067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13" y="4520759"/>
                <a:ext cx="2052613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F344AA-49C0-438C-9D1A-C2CB262D65FB}"/>
                  </a:ext>
                </a:extLst>
              </p:cNvPr>
              <p:cNvSpPr txBox="1"/>
              <p:nvPr/>
            </p:nvSpPr>
            <p:spPr>
              <a:xfrm>
                <a:off x="1172580" y="4557291"/>
                <a:ext cx="45790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F344AA-49C0-438C-9D1A-C2CB262D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80" y="4557291"/>
                <a:ext cx="4579074" cy="307777"/>
              </a:xfrm>
              <a:prstGeom prst="rect">
                <a:avLst/>
              </a:prstGeom>
              <a:blipFill>
                <a:blip r:embed="rId7"/>
                <a:stretch>
                  <a:fillRect l="-798" t="-20000" r="-3059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6AB084-D21D-433D-A4CD-D29FA7DFB18F}"/>
              </a:ext>
            </a:extLst>
          </p:cNvPr>
          <p:cNvCxnSpPr>
            <a:cxnSpLocks/>
          </p:cNvCxnSpPr>
          <p:nvPr/>
        </p:nvCxnSpPr>
        <p:spPr bwMode="auto">
          <a:xfrm>
            <a:off x="6988175" y="4491198"/>
            <a:ext cx="1143000" cy="6858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2D1BC5-C612-4D49-A766-F722EB3221EB}"/>
              </a:ext>
            </a:extLst>
          </p:cNvPr>
          <p:cNvCxnSpPr>
            <a:cxnSpLocks/>
          </p:cNvCxnSpPr>
          <p:nvPr/>
        </p:nvCxnSpPr>
        <p:spPr bwMode="auto">
          <a:xfrm flipH="1">
            <a:off x="6988175" y="4481992"/>
            <a:ext cx="1143000" cy="6858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DB7D45-3BF5-4D6D-AF3D-EF8CB479BE2B}"/>
              </a:ext>
            </a:extLst>
          </p:cNvPr>
          <p:cNvSpPr txBox="1"/>
          <p:nvPr/>
        </p:nvSpPr>
        <p:spPr>
          <a:xfrm>
            <a:off x="1080540" y="4112414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Negative Loglikelihood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60948-311E-41FB-9F17-CF3269633F68}"/>
              </a:ext>
            </a:extLst>
          </p:cNvPr>
          <p:cNvSpPr txBox="1"/>
          <p:nvPr/>
        </p:nvSpPr>
        <p:spPr>
          <a:xfrm>
            <a:off x="6751483" y="420766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Square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C15370-2335-474D-824E-3D9CBC9EDDA0}"/>
                  </a:ext>
                </a:extLst>
              </p:cNvPr>
              <p:cNvSpPr txBox="1"/>
              <p:nvPr/>
            </p:nvSpPr>
            <p:spPr>
              <a:xfrm>
                <a:off x="1080540" y="4929453"/>
                <a:ext cx="50209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 = 1,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           </a:t>
                </a:r>
                <a:r>
                  <a:rPr lang="en-US" b="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 want large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b="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 = 0,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want small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C15370-2335-474D-824E-3D9CBC9E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0" y="4929453"/>
                <a:ext cx="5020990" cy="646331"/>
              </a:xfrm>
              <a:prstGeom prst="rect">
                <a:avLst/>
              </a:prstGeom>
              <a:blipFill>
                <a:blip r:embed="rId8"/>
                <a:stretch>
                  <a:fillRect l="-728" t="-5660" r="-436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1F1A18-E575-4CDE-8E6D-4BA706FDC141}"/>
                  </a:ext>
                </a:extLst>
              </p:cNvPr>
              <p:cNvSpPr txBox="1"/>
              <p:nvPr/>
            </p:nvSpPr>
            <p:spPr>
              <a:xfrm>
                <a:off x="2988375" y="5801006"/>
                <a:ext cx="2853858" cy="57823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1F1A18-E575-4CDE-8E6D-4BA706FD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375" y="5801006"/>
                <a:ext cx="2853858" cy="578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43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minimize loss function </a:t>
                </a:r>
              </a:p>
              <a:p>
                <a:r>
                  <a:rPr lang="en-US" dirty="0"/>
                  <a:t>Optimization with gradient descent </a:t>
                </a:r>
              </a:p>
              <a:p>
                <a:pPr lvl="1"/>
                <a:r>
                  <a:rPr lang="en-US" dirty="0"/>
                  <a:t>Start at a “starting point” </a:t>
                </a:r>
              </a:p>
              <a:p>
                <a:pPr lvl="1"/>
                <a:r>
                  <a:rPr lang="en-US" dirty="0"/>
                  <a:t>Go quickly down as possible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2" name="Picture 4" descr="https://miro.medium.com/max/700/1*wfEkrwouTeHv76SX5x7JqA.jpeg">
            <a:extLst>
              <a:ext uri="{FF2B5EF4-FFF2-40B4-BE49-F238E27FC236}">
                <a16:creationId xmlns:a16="http://schemas.microsoft.com/office/drawing/2014/main" id="{D703E007-EDFF-4206-8CB8-75117A40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555970"/>
            <a:ext cx="6362700" cy="273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0F44E3-3FFB-4226-BC7F-3BC09336FC62}"/>
              </a:ext>
            </a:extLst>
          </p:cNvPr>
          <p:cNvSpPr txBox="1"/>
          <p:nvPr/>
        </p:nvSpPr>
        <p:spPr>
          <a:xfrm>
            <a:off x="890421" y="2589182"/>
            <a:ext cx="37432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Gradient – “Slop”, Descent – “To go down”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106608-154A-4870-8211-9EA7A666E770}"/>
              </a:ext>
            </a:extLst>
          </p:cNvPr>
          <p:cNvSpPr/>
          <p:nvPr/>
        </p:nvSpPr>
        <p:spPr>
          <a:xfrm>
            <a:off x="952500" y="6490386"/>
            <a:ext cx="6438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https://medium.com/@viveksingh.heritage/an-introduction-to-gradient-descent-54775b55ba4f</a:t>
            </a:r>
          </a:p>
        </p:txBody>
      </p:sp>
      <p:pic>
        <p:nvPicPr>
          <p:cNvPr id="2054" name="Picture 6" descr="Image result for gradient descent gif">
            <a:extLst>
              <a:ext uri="{FF2B5EF4-FFF2-40B4-BE49-F238E27FC236}">
                <a16:creationId xmlns:a16="http://schemas.microsoft.com/office/drawing/2014/main" id="{70B6BAFA-C0F5-4CCB-A8C7-B1E9C78231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21" y="920689"/>
            <a:ext cx="3676679" cy="33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 result for derivative intuitive gif">
            <a:extLst>
              <a:ext uri="{FF2B5EF4-FFF2-40B4-BE49-F238E27FC236}">
                <a16:creationId xmlns:a16="http://schemas.microsoft.com/office/drawing/2014/main" id="{9070609D-3B0F-4D79-B2C6-51F08F10A0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34" y="2282447"/>
            <a:ext cx="4121590" cy="41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5C57A-6B47-4DD2-9114-F76EC1DB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C06181-7CDF-404F-8FF1-655924798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075" y="958789"/>
                <a:ext cx="4759900" cy="5422962"/>
              </a:xfrm>
            </p:spPr>
            <p:txBody>
              <a:bodyPr/>
              <a:lstStyle/>
              <a:p>
                <a:r>
                  <a:rPr lang="en-US" dirty="0"/>
                  <a:t>Change rate of a function </a:t>
                </a:r>
                <a:r>
                  <a:rPr lang="en-US" dirty="0" err="1"/>
                  <a:t>w.r.t.</a:t>
                </a:r>
                <a:r>
                  <a:rPr lang="en-US" dirty="0"/>
                  <a:t> a variable at (near) a particular point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Derivative tells the sensitivity of the whole expression on its variable value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increase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decrease by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− 3∗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increase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increase by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4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C06181-7CDF-404F-8FF1-655924798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075" y="958789"/>
                <a:ext cx="4759900" cy="5422962"/>
              </a:xfrm>
              <a:blipFill>
                <a:blip r:embed="rId3"/>
                <a:stretch>
                  <a:fillRect t="-562" r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2933-371A-4DA2-9F7F-0CF15DCF5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8595D-E144-4A6D-BC40-1F70D66C987B}"/>
              </a:ext>
            </a:extLst>
          </p:cNvPr>
          <p:cNvGrpSpPr/>
          <p:nvPr/>
        </p:nvGrpSpPr>
        <p:grpSpPr>
          <a:xfrm>
            <a:off x="800520" y="2461800"/>
            <a:ext cx="4074077" cy="666336"/>
            <a:chOff x="1891742" y="1644910"/>
            <a:chExt cx="4074077" cy="6663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F9BAD0-7659-4EF2-8961-E712AAD48592}"/>
                    </a:ext>
                  </a:extLst>
                </p:cNvPr>
                <p:cNvSpPr txBox="1"/>
                <p:nvPr/>
              </p:nvSpPr>
              <p:spPr>
                <a:xfrm>
                  <a:off x="1891742" y="1828404"/>
                  <a:ext cx="18326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F9BAD0-7659-4EF2-8961-E712AAD48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742" y="1828404"/>
                  <a:ext cx="18326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28D124E-C965-4978-8040-7C9148CCE630}"/>
                    </a:ext>
                  </a:extLst>
                </p:cNvPr>
                <p:cNvSpPr txBox="1"/>
                <p:nvPr/>
              </p:nvSpPr>
              <p:spPr>
                <a:xfrm>
                  <a:off x="3779771" y="1644910"/>
                  <a:ext cx="2186048" cy="666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28D124E-C965-4978-8040-7C9148CCE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771" y="1644910"/>
                  <a:ext cx="2186048" cy="666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CD119-892A-4087-B0DC-6876E0D21387}"/>
                  </a:ext>
                </a:extLst>
              </p:cNvPr>
              <p:cNvSpPr txBox="1"/>
              <p:nvPr/>
            </p:nvSpPr>
            <p:spPr>
              <a:xfrm>
                <a:off x="1049746" y="1760546"/>
                <a:ext cx="3430491" cy="6896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CD119-892A-4087-B0DC-6876E0D2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46" y="1760546"/>
                <a:ext cx="3430491" cy="689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6F0F0-6A23-408C-82C2-DAC99D738DEE}"/>
                  </a:ext>
                </a:extLst>
              </p:cNvPr>
              <p:cNvSpPr txBox="1"/>
              <p:nvPr/>
            </p:nvSpPr>
            <p:spPr>
              <a:xfrm>
                <a:off x="5809646" y="1182054"/>
                <a:ext cx="26732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/>
                  <a:t> is small, the function is well approximated by a</a:t>
                </a:r>
              </a:p>
              <a:p>
                <a:pPr algn="ctr"/>
                <a:r>
                  <a:rPr lang="en-US" i="1" dirty="0"/>
                  <a:t> straight line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6F0F0-6A23-408C-82C2-DAC99D738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46" y="1182054"/>
                <a:ext cx="2673213" cy="923330"/>
              </a:xfrm>
              <a:prstGeom prst="rect">
                <a:avLst/>
              </a:prstGeom>
              <a:blipFill>
                <a:blip r:embed="rId7"/>
                <a:stretch>
                  <a:fillRect l="-911" t="-3311" r="-2278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500676-68AE-42B9-B6B9-910EED329E9E}"/>
                  </a:ext>
                </a:extLst>
              </p:cNvPr>
              <p:cNvSpPr/>
              <p:nvPr/>
            </p:nvSpPr>
            <p:spPr>
              <a:xfrm>
                <a:off x="910486" y="5344394"/>
                <a:ext cx="17901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=4,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=−3, </m:t>
                      </m:r>
                    </m:oMath>
                  </m:oMathPara>
                </a14:m>
                <a:endParaRPr lang="en-US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=−12, 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500676-68AE-42B9-B6B9-910EED329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86" y="5344394"/>
                <a:ext cx="1790170" cy="646331"/>
              </a:xfrm>
              <a:prstGeom prst="rect">
                <a:avLst/>
              </a:prstGeom>
              <a:blipFill>
                <a:blip r:embed="rId8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4B17A-C2DA-4CA1-BE1D-5C5E5DFD6DFC}"/>
                  </a:ext>
                </a:extLst>
              </p:cNvPr>
              <p:cNvSpPr txBox="1"/>
              <p:nvPr/>
            </p:nvSpPr>
            <p:spPr>
              <a:xfrm>
                <a:off x="2952115" y="5292147"/>
                <a:ext cx="1930400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=−3,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4B17A-C2DA-4CA1-BE1D-5C5E5DFD6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15" y="5292147"/>
                <a:ext cx="1930400" cy="666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4DD47DF-5A0F-497F-8282-67297CE3C3D2}"/>
              </a:ext>
            </a:extLst>
          </p:cNvPr>
          <p:cNvSpPr/>
          <p:nvPr/>
        </p:nvSpPr>
        <p:spPr>
          <a:xfrm>
            <a:off x="1049746" y="6488668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http://cs231n.github.io/optimization-2/</a:t>
            </a:r>
          </a:p>
        </p:txBody>
      </p:sp>
    </p:spTree>
    <p:extLst>
      <p:ext uri="{BB962C8B-B14F-4D97-AF65-F5344CB8AC3E}">
        <p14:creationId xmlns:p14="http://schemas.microsoft.com/office/powerpoint/2010/main" val="342585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4A1-9CC9-4CC8-94CE-B7563B85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Chain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E542-D47A-4AAD-8C12-9CBDFC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4" y="958789"/>
            <a:ext cx="8519103" cy="1221393"/>
          </a:xfrm>
        </p:spPr>
        <p:txBody>
          <a:bodyPr/>
          <a:lstStyle/>
          <a:p>
            <a:r>
              <a:rPr lang="en-US" dirty="0"/>
              <a:t>Calculate derivative of composed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29682-08AB-477B-BEC7-48DFEDA8DC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29EF7C-8D81-4F00-9C95-A70F5DDFC51C}"/>
                  </a:ext>
                </a:extLst>
              </p:cNvPr>
              <p:cNvSpPr/>
              <p:nvPr/>
            </p:nvSpPr>
            <p:spPr>
              <a:xfrm>
                <a:off x="2993693" y="1413701"/>
                <a:ext cx="2487540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29EF7C-8D81-4F00-9C95-A70F5DDFC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93" y="1413701"/>
                <a:ext cx="2487540" cy="40011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CA9A1-723D-4E05-AAA7-FF57F0692D7E}"/>
                  </a:ext>
                </a:extLst>
              </p:cNvPr>
              <p:cNvSpPr txBox="1"/>
              <p:nvPr/>
            </p:nvSpPr>
            <p:spPr>
              <a:xfrm>
                <a:off x="651145" y="1697031"/>
                <a:ext cx="517458" cy="51935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CA9A1-723D-4E05-AAA7-FF57F0692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5" y="1697031"/>
                <a:ext cx="517458" cy="5193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52305-2F8E-47F5-AF5C-87E95B2E0D2B}"/>
                  </a:ext>
                </a:extLst>
              </p:cNvPr>
              <p:cNvSpPr txBox="1"/>
              <p:nvPr/>
            </p:nvSpPr>
            <p:spPr>
              <a:xfrm>
                <a:off x="644027" y="3116324"/>
                <a:ext cx="522236" cy="51935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F52305-2F8E-47F5-AF5C-87E95B2E0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7" y="3116324"/>
                <a:ext cx="522236" cy="5193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9C38B1-C549-4355-ADE2-4968C535B522}"/>
                  </a:ext>
                </a:extLst>
              </p:cNvPr>
              <p:cNvSpPr txBox="1"/>
              <p:nvPr/>
            </p:nvSpPr>
            <p:spPr>
              <a:xfrm>
                <a:off x="651145" y="4810791"/>
                <a:ext cx="497441" cy="51935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9C38B1-C549-4355-ADE2-4968C535B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5" y="4810791"/>
                <a:ext cx="497441" cy="5193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D40A94-7BFD-4639-8DDB-2BEA95FCD992}"/>
                  </a:ext>
                </a:extLst>
              </p:cNvPr>
              <p:cNvSpPr txBox="1"/>
              <p:nvPr/>
            </p:nvSpPr>
            <p:spPr>
              <a:xfrm>
                <a:off x="2788349" y="2439857"/>
                <a:ext cx="410689" cy="36933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D40A94-7BFD-4639-8DDB-2BEA95FCD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49" y="2439857"/>
                <a:ext cx="4106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F97819-91BB-41BF-9716-E8F473C3E22D}"/>
                  </a:ext>
                </a:extLst>
              </p:cNvPr>
              <p:cNvSpPr txBox="1"/>
              <p:nvPr/>
            </p:nvSpPr>
            <p:spPr>
              <a:xfrm>
                <a:off x="4907226" y="2439857"/>
                <a:ext cx="402674" cy="36933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F97819-91BB-41BF-9716-E8F473C3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26" y="2439857"/>
                <a:ext cx="4026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F853A-8669-46B6-A16F-F2B34616A515}"/>
              </a:ext>
            </a:extLst>
          </p:cNvPr>
          <p:cNvCxnSpPr>
            <a:stCxn id="10" idx="6"/>
            <a:endCxn id="13" idx="1"/>
          </p:cNvCxnSpPr>
          <p:nvPr/>
        </p:nvCxnSpPr>
        <p:spPr bwMode="auto">
          <a:xfrm>
            <a:off x="1168603" y="1956707"/>
            <a:ext cx="1619746" cy="6678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F3A80F-D216-42D6-B624-A787EF10395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 bwMode="auto">
          <a:xfrm flipV="1">
            <a:off x="1166263" y="2624523"/>
            <a:ext cx="1622086" cy="75147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261414-F2FA-416B-9B6B-D078BC9536BF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 bwMode="auto">
          <a:xfrm flipV="1">
            <a:off x="1148586" y="2624523"/>
            <a:ext cx="3758640" cy="244594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05772A-2D63-4D0B-9B06-8A08A3B3142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 bwMode="auto">
          <a:xfrm>
            <a:off x="3199038" y="2624523"/>
            <a:ext cx="170818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B108EE-CCF5-4217-975F-CC41306F6921}"/>
              </a:ext>
            </a:extLst>
          </p:cNvPr>
          <p:cNvCxnSpPr>
            <a:cxnSpLocks/>
          </p:cNvCxnSpPr>
          <p:nvPr/>
        </p:nvCxnSpPr>
        <p:spPr bwMode="auto">
          <a:xfrm>
            <a:off x="5309900" y="2624523"/>
            <a:ext cx="1595725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40B242-91ED-4B99-88AD-126F2C71E862}"/>
                  </a:ext>
                </a:extLst>
              </p:cNvPr>
              <p:cNvSpPr txBox="1"/>
              <p:nvPr/>
            </p:nvSpPr>
            <p:spPr>
              <a:xfrm>
                <a:off x="2407699" y="2013616"/>
                <a:ext cx="1207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40B242-91ED-4B99-88AD-126F2C71E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699" y="2013616"/>
                <a:ext cx="1207125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11BF7-9FF0-4843-AA3E-BF1F4C865BD9}"/>
                  </a:ext>
                </a:extLst>
              </p:cNvPr>
              <p:cNvSpPr txBox="1"/>
              <p:nvPr/>
            </p:nvSpPr>
            <p:spPr>
              <a:xfrm>
                <a:off x="4542062" y="1995516"/>
                <a:ext cx="1133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11BF7-9FF0-4843-AA3E-BF1F4C86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062" y="1995516"/>
                <a:ext cx="1133002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E532E-2E09-4EC7-99AD-C97F363F906E}"/>
                  </a:ext>
                </a:extLst>
              </p:cNvPr>
              <p:cNvSpPr txBox="1"/>
              <p:nvPr/>
            </p:nvSpPr>
            <p:spPr>
              <a:xfrm>
                <a:off x="4633625" y="2883449"/>
                <a:ext cx="1513619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0E532E-2E09-4EC7-99AD-C97F363F9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25" y="2883449"/>
                <a:ext cx="1513619" cy="5733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FCDD8E2-B18E-4926-9DF1-3C107F041E2B}"/>
                  </a:ext>
                </a:extLst>
              </p:cNvPr>
              <p:cNvSpPr/>
              <p:nvPr/>
            </p:nvSpPr>
            <p:spPr>
              <a:xfrm>
                <a:off x="2140964" y="5330142"/>
                <a:ext cx="1773884" cy="61901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FCDD8E2-B18E-4926-9DF1-3C107F041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964" y="5330142"/>
                <a:ext cx="1773884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9685F5-8869-4882-A41E-40A0B6B8D98D}"/>
                  </a:ext>
                </a:extLst>
              </p:cNvPr>
              <p:cNvSpPr txBox="1"/>
              <p:nvPr/>
            </p:nvSpPr>
            <p:spPr>
              <a:xfrm>
                <a:off x="2340485" y="2831837"/>
                <a:ext cx="1530355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9685F5-8869-4882-A41E-40A0B6B8D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485" y="2831837"/>
                <a:ext cx="1530355" cy="5740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D05C8C-5835-4232-8A2E-CE6C742D4E53}"/>
                  </a:ext>
                </a:extLst>
              </p:cNvPr>
              <p:cNvSpPr/>
              <p:nvPr/>
            </p:nvSpPr>
            <p:spPr>
              <a:xfrm>
                <a:off x="4192309" y="5330142"/>
                <a:ext cx="2127057" cy="6656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D05C8C-5835-4232-8A2E-CE6C742D4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09" y="5330142"/>
                <a:ext cx="2127057" cy="6656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F0C3116-59DC-4B05-ABE0-87F785577127}"/>
                  </a:ext>
                </a:extLst>
              </p:cNvPr>
              <p:cNvSpPr/>
              <p:nvPr/>
            </p:nvSpPr>
            <p:spPr>
              <a:xfrm>
                <a:off x="6596828" y="5306802"/>
                <a:ext cx="2127057" cy="6656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F0C3116-59DC-4B05-ABE0-87F785577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828" y="5306802"/>
                <a:ext cx="2127057" cy="66569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E3E05D9-3543-4FAE-ABD4-DD048084E566}"/>
              </a:ext>
            </a:extLst>
          </p:cNvPr>
          <p:cNvSpPr txBox="1"/>
          <p:nvPr/>
        </p:nvSpPr>
        <p:spPr>
          <a:xfrm>
            <a:off x="5791409" y="464630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Chain Rule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F1D94E-56F7-40FF-8C42-85AB7857A9C7}"/>
              </a:ext>
            </a:extLst>
          </p:cNvPr>
          <p:cNvSpPr/>
          <p:nvPr/>
        </p:nvSpPr>
        <p:spPr bwMode="auto">
          <a:xfrm>
            <a:off x="5153025" y="5330141"/>
            <a:ext cx="347258" cy="31818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73F893-DC32-46E2-B109-90549B0B762B}"/>
              </a:ext>
            </a:extLst>
          </p:cNvPr>
          <p:cNvSpPr/>
          <p:nvPr/>
        </p:nvSpPr>
        <p:spPr bwMode="auto">
          <a:xfrm>
            <a:off x="4805767" y="5701352"/>
            <a:ext cx="347258" cy="31818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009A70-272B-447F-B8D5-73AED48AA0DD}"/>
              </a:ext>
            </a:extLst>
          </p:cNvPr>
          <p:cNvSpPr/>
          <p:nvPr/>
        </p:nvSpPr>
        <p:spPr bwMode="auto">
          <a:xfrm>
            <a:off x="7557543" y="5311863"/>
            <a:ext cx="347258" cy="31818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DE2EDD-2CD8-4BEE-9FB4-CF8C41BCCDF9}"/>
              </a:ext>
            </a:extLst>
          </p:cNvPr>
          <p:cNvSpPr/>
          <p:nvPr/>
        </p:nvSpPr>
        <p:spPr bwMode="auto">
          <a:xfrm>
            <a:off x="7198903" y="5677654"/>
            <a:ext cx="347258" cy="31818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70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6173-98D7-4833-94B0-34227C40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83C98-6C91-4E54-B465-4C1831414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6DCDF-2A81-4C52-9DA8-D90BACB95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DD90F56-FC69-4515-915B-0A38618C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52298" y="1705769"/>
            <a:ext cx="5000914" cy="237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73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36A1-DBA2-4417-8B50-90524CE2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4F5B-303C-49FB-AE5A-7901A01FC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Illustration of gradient descent for regression (Mean Square Error)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5C6E5-DF69-4BDE-B5D9-930F6C7AC8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Picture 2" descr="Image result for gradient descent gif logistic regression">
            <a:extLst>
              <a:ext uri="{FF2B5EF4-FFF2-40B4-BE49-F238E27FC236}">
                <a16:creationId xmlns:a16="http://schemas.microsoft.com/office/drawing/2014/main" id="{D57896AF-9073-4B16-ADF2-B3A5DFAC54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4" y="1625093"/>
            <a:ext cx="8831252" cy="345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CC8486-C22C-4D5C-A44A-CCDC176492FD}"/>
              </a:ext>
            </a:extLst>
          </p:cNvPr>
          <p:cNvSpPr/>
          <p:nvPr/>
        </p:nvSpPr>
        <p:spPr>
          <a:xfrm>
            <a:off x="1162049" y="6505577"/>
            <a:ext cx="6543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https://hackernoon.com/supervised-machine-learning-linear-regression-in-python-541a5d8141ce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3378125"/>
      </p:ext>
    </p:extLst>
  </p:cSld>
  <p:clrMapOvr>
    <a:masterClrMapping/>
  </p:clrMapOvr>
</p:sld>
</file>

<file path=ppt/theme/theme1.xml><?xml version="1.0" encoding="utf-8"?>
<a:theme xmlns:a="http://schemas.openxmlformats.org/drawingml/2006/main" name="DLSG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Arial">
      <a:majorFont>
        <a:latin typeface="Arial"/>
        <a:ea typeface="IB_K820Medium"/>
        <a:cs typeface=""/>
      </a:majorFont>
      <a:minorFont>
        <a:latin typeface="Arial Narrow"/>
        <a:ea typeface="IB_K820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LSG" id="{A7039671-F0B3-4935-BEBB-9D97C113B21B}" vid="{53374AE6-C4C3-4D79-8099-4E9B6C04F1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DLSG</Template>
  <TotalTime>1355</TotalTime>
  <Words>915</Words>
  <Application>Microsoft Office PowerPoint</Application>
  <PresentationFormat>On-screen Show (4:3)</PresentationFormat>
  <Paragraphs>262</Paragraphs>
  <Slides>13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HY견고딕</vt:lpstr>
      <vt:lpstr>IB_K820Medium</vt:lpstr>
      <vt:lpstr>Arial</vt:lpstr>
      <vt:lpstr>Arial Narrow</vt:lpstr>
      <vt:lpstr>Calibri</vt:lpstr>
      <vt:lpstr>Cambria Math</vt:lpstr>
      <vt:lpstr>Verdana</vt:lpstr>
      <vt:lpstr>Wingdings</vt:lpstr>
      <vt:lpstr>Wingdings 2</vt:lpstr>
      <vt:lpstr>DLSG</vt:lpstr>
      <vt:lpstr>DLSG Week 2: Logistic Regression</vt:lpstr>
      <vt:lpstr>Binary Classification</vt:lpstr>
      <vt:lpstr>(Non) Linear Classifier</vt:lpstr>
      <vt:lpstr>Logistic Regression</vt:lpstr>
      <vt:lpstr>Gradient Descent</vt:lpstr>
      <vt:lpstr>Derivative</vt:lpstr>
      <vt:lpstr>Chain Rule</vt:lpstr>
      <vt:lpstr>Chain Rule (2)</vt:lpstr>
      <vt:lpstr>Gradient Descent</vt:lpstr>
      <vt:lpstr>Why Cross Entropy? (1)</vt:lpstr>
      <vt:lpstr>Why Cross Entropy (2)</vt:lpstr>
      <vt:lpstr>Non-Linear Classifier </vt:lpstr>
      <vt:lpstr>Logistic Regression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Thuong</dc:creator>
  <cp:lastModifiedBy>Windows User</cp:lastModifiedBy>
  <cp:revision>58</cp:revision>
  <dcterms:created xsi:type="dcterms:W3CDTF">2019-07-09T12:51:17Z</dcterms:created>
  <dcterms:modified xsi:type="dcterms:W3CDTF">2019-07-24T12:06:38Z</dcterms:modified>
</cp:coreProperties>
</file>